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2" r:id="rId1"/>
  </p:sldMasterIdLst>
  <p:notesMasterIdLst>
    <p:notesMasterId r:id="rId8"/>
  </p:notes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3532" autoAdjust="0"/>
    <p:restoredTop sz="86392" autoAdjust="0"/>
  </p:normalViewPr>
  <p:slideViewPr>
    <p:cSldViewPr snapToGrid="0">
      <p:cViewPr varScale="1">
        <p:scale>
          <a:sx n="74" d="100"/>
          <a:sy n="74" d="100"/>
        </p:scale>
        <p:origin x="1109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3AA4CB5-0E0D-49B8-BA20-E294B221A5D1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3AA183-8165-4159-83A9-AB9D5A5BCF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71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Reference : </a:t>
            </a:r>
            <a:r>
              <a:rPr lang="en-US" b="1" i="0" dirty="0">
                <a:solidFill>
                  <a:srgbClr val="0F0F0F"/>
                </a:solidFill>
                <a:effectLst/>
                <a:latin typeface="YouTube Sans"/>
              </a:rPr>
              <a:t>What is a Hypervisor?</a:t>
            </a:r>
          </a:p>
          <a:p>
            <a:r>
              <a:rPr lang="en-US" dirty="0"/>
              <a:t>https://www.youtube.com/watch?v=LMAEbB2a50M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3AA183-8165-4159-83A9-AB9D5A5BCF2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468089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Reference: https://www.thesecuritybuddy.com/data-breaches-prevention/what-is-hyperjacking-and-how-to-prevent-it/</a:t>
            </a:r>
          </a:p>
          <a:p>
            <a:r>
              <a:rPr lang="en-US" dirty="0"/>
              <a:t>Reference: https://www.entrust.com/blog/2022/11/preventing-hyperjacking-in-a-virtual-environment/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33AA183-8165-4159-83A9-AB9D5A5BCF2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6756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82895-A82A-4CE6-AE6E-9DF4F8CDEFDD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2158A3B-C893-44A8-87A1-FD60D685F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5823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82895-A82A-4CE6-AE6E-9DF4F8CDEFDD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2158A3B-C893-44A8-87A1-FD60D685F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1232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82895-A82A-4CE6-AE6E-9DF4F8CDEFDD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2158A3B-C893-44A8-87A1-FD60D685F039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6521570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82895-A82A-4CE6-AE6E-9DF4F8CDEFDD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2158A3B-C893-44A8-87A1-FD60D685F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6705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82895-A82A-4CE6-AE6E-9DF4F8CDEFDD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2158A3B-C893-44A8-87A1-FD60D685F039}" type="slidenum">
              <a:rPr lang="en-US" smtClean="0"/>
              <a:t>‹#›</a:t>
            </a:fld>
            <a:endParaRPr 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4839805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82895-A82A-4CE6-AE6E-9DF4F8CDEFDD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2158A3B-C893-44A8-87A1-FD60D685F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91658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82895-A82A-4CE6-AE6E-9DF4F8CDEFDD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8A3B-C893-44A8-87A1-FD60D685F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33206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82895-A82A-4CE6-AE6E-9DF4F8CDEFDD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8A3B-C893-44A8-87A1-FD60D685F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70775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82895-A82A-4CE6-AE6E-9DF4F8CDEFDD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8A3B-C893-44A8-87A1-FD60D685F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642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82895-A82A-4CE6-AE6E-9DF4F8CDEFDD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2158A3B-C893-44A8-87A1-FD60D685F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02582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82895-A82A-4CE6-AE6E-9DF4F8CDEFDD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2158A3B-C893-44A8-87A1-FD60D685F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7474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82895-A82A-4CE6-AE6E-9DF4F8CDEFDD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2158A3B-C893-44A8-87A1-FD60D685F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9879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82895-A82A-4CE6-AE6E-9DF4F8CDEFDD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8A3B-C893-44A8-87A1-FD60D685F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9519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82895-A82A-4CE6-AE6E-9DF4F8CDEFDD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8A3B-C893-44A8-87A1-FD60D685F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69656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82895-A82A-4CE6-AE6E-9DF4F8CDEFDD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58A3B-C893-44A8-87A1-FD60D685F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28935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682895-A82A-4CE6-AE6E-9DF4F8CDEFDD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2158A3B-C893-44A8-87A1-FD60D685F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57895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682895-A82A-4CE6-AE6E-9DF4F8CDEFDD}" type="datetimeFigureOut">
              <a:rPr lang="en-US" smtClean="0"/>
              <a:t>1/5/2023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2158A3B-C893-44A8-87A1-FD60D685F03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57787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3" r:id="rId1"/>
    <p:sldLayoutId id="2147483724" r:id="rId2"/>
    <p:sldLayoutId id="2147483725" r:id="rId3"/>
    <p:sldLayoutId id="2147483726" r:id="rId4"/>
    <p:sldLayoutId id="2147483727" r:id="rId5"/>
    <p:sldLayoutId id="2147483728" r:id="rId6"/>
    <p:sldLayoutId id="2147483729" r:id="rId7"/>
    <p:sldLayoutId id="2147483730" r:id="rId8"/>
    <p:sldLayoutId id="2147483731" r:id="rId9"/>
    <p:sldLayoutId id="2147483732" r:id="rId10"/>
    <p:sldLayoutId id="2147483733" r:id="rId11"/>
    <p:sldLayoutId id="2147483734" r:id="rId12"/>
    <p:sldLayoutId id="2147483735" r:id="rId13"/>
    <p:sldLayoutId id="2147483736" r:id="rId14"/>
    <p:sldLayoutId id="2147483737" r:id="rId15"/>
    <p:sldLayoutId id="2147483738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fi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1D04D-6C76-06D3-247C-B36B59C0229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Hyperjacking</a:t>
            </a:r>
            <a:r>
              <a:rPr lang="en-US" dirty="0"/>
              <a:t> attacks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D8CAF30-6532-2D06-69AA-D1EE0357859E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A tiny intro, what is it , and how to prevent it</a:t>
            </a:r>
          </a:p>
        </p:txBody>
      </p:sp>
    </p:spTree>
    <p:extLst>
      <p:ext uri="{BB962C8B-B14F-4D97-AF65-F5344CB8AC3E}">
        <p14:creationId xmlns:p14="http://schemas.microsoft.com/office/powerpoint/2010/main" val="33983704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E2B650-F6F2-328E-9093-4F83E46803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-8102"/>
            <a:ext cx="10515600" cy="1325563"/>
          </a:xfrm>
        </p:spPr>
        <p:txBody>
          <a:bodyPr/>
          <a:lstStyle/>
          <a:p>
            <a:r>
              <a:rPr lang="en-US" dirty="0"/>
              <a:t>What is a hypervisor?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90D543-EFD6-0EE1-B3B0-2A687EEB49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7283" y="1256456"/>
            <a:ext cx="6316824" cy="5517568"/>
          </a:xfrm>
        </p:spPr>
        <p:txBody>
          <a:bodyPr>
            <a:normAutofit/>
          </a:bodyPr>
          <a:lstStyle/>
          <a:p>
            <a:r>
              <a:rPr lang="en-US" dirty="0"/>
              <a:t>Hypervisor Is software that runs on a compute host that virtualizes it.</a:t>
            </a:r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r>
              <a:rPr lang="en-US" dirty="0"/>
              <a:t>The </a:t>
            </a:r>
            <a:r>
              <a:rPr lang="en-US" b="1" dirty="0"/>
              <a:t>compute host </a:t>
            </a:r>
            <a:r>
              <a:rPr lang="en-US" dirty="0"/>
              <a:t>has 3 components </a:t>
            </a:r>
          </a:p>
          <a:p>
            <a:pPr marL="0" indent="0">
              <a:buNone/>
            </a:pPr>
            <a:r>
              <a:rPr lang="en-US" dirty="0"/>
              <a:t>    inside it which is: CPU, RAM, Network connection, and sometimes has forth component: storage.</a:t>
            </a:r>
          </a:p>
          <a:p>
            <a:pPr marL="0" indent="0">
              <a:buNone/>
            </a:pPr>
            <a:r>
              <a:rPr lang="en-US" dirty="0"/>
              <a:t>    simply, the compute host is a computer!</a:t>
            </a:r>
          </a:p>
          <a:p>
            <a:endParaRPr lang="en-US" dirty="0"/>
          </a:p>
          <a:p>
            <a:r>
              <a:rPr lang="en-US" b="0" i="0" dirty="0">
                <a:solidFill>
                  <a:srgbClr val="161616"/>
                </a:solidFill>
                <a:effectLst/>
                <a:latin typeface="IBM Plex Sans" panose="020B0604020202020204" pitchFamily="34" charset="0"/>
              </a:rPr>
              <a:t>Cloud computing wouldn’t be possible without virtualization. Virtualization wouldn’t be possible without the hypervisor. This thin layer of software supports the entire cloud ecosystem.</a:t>
            </a:r>
          </a:p>
          <a:p>
            <a:endParaRPr lang="en-US" dirty="0">
              <a:solidFill>
                <a:srgbClr val="161616"/>
              </a:solidFill>
              <a:latin typeface="IBM Plex Sans" panose="020B0604020202020204" pitchFamily="34" charset="0"/>
            </a:endParaRPr>
          </a:p>
          <a:p>
            <a:endParaRPr lang="en-US" dirty="0"/>
          </a:p>
          <a:p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01A1CB63-2A6D-E9F5-DFEA-79F1A8E46AB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65718" y="-32256"/>
            <a:ext cx="5954274" cy="39392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39664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98AD29-E668-D52F-4C94-FDED62BC2C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Hypervisor examples	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48E62C2D-1A6D-6F69-9544-9AE7E93079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6344" y="2314786"/>
            <a:ext cx="2857500" cy="1600200"/>
          </a:xfr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279BB4D0-E721-CA43-9E19-27928042EBA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29912" y="1990701"/>
            <a:ext cx="3848569" cy="1924285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050A119-1FE3-3EBF-97CC-409F5FB3D5C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1696" y="4405895"/>
            <a:ext cx="4762500" cy="16478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919664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D5D0E3-E656-4A43-A98E-A54EF33A57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</a:t>
            </a:r>
            <a:r>
              <a:rPr lang="en-US" b="1" dirty="0" err="1"/>
              <a:t>hyperjacking</a:t>
            </a:r>
            <a:r>
              <a:rPr lang="en-US" dirty="0"/>
              <a:t> attack?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5C533E-7740-03CB-0A9A-D9E36EA210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1894320"/>
          </a:xfrm>
        </p:spPr>
        <p:txBody>
          <a:bodyPr/>
          <a:lstStyle/>
          <a:p>
            <a:r>
              <a:rPr lang="en-US" dirty="0" err="1"/>
              <a:t>Hyperjacking</a:t>
            </a:r>
            <a:r>
              <a:rPr lang="en-US" dirty="0"/>
              <a:t> is an attack in which attackers gain control over the hypervisor of a server or install a malicious hypervisor and exploit that to run malicious programs and applications on the virtual machines (VMs) that run on top of the hypervisor.</a:t>
            </a:r>
          </a:p>
          <a:p>
            <a:r>
              <a:rPr lang="en-US" b="0" i="0" dirty="0" err="1">
                <a:solidFill>
                  <a:srgbClr val="000000"/>
                </a:solidFill>
                <a:effectLst/>
                <a:latin typeface="Gotham"/>
              </a:rPr>
              <a:t>Hyperjacking</a:t>
            </a:r>
            <a:r>
              <a:rPr lang="en-US" b="0" i="0" dirty="0">
                <a:solidFill>
                  <a:srgbClr val="000000"/>
                </a:solidFill>
                <a:effectLst/>
                <a:latin typeface="Gotham"/>
              </a:rPr>
              <a:t> involves an attacker taking control of the hypervisor, thereby taking command and control of the virtual machines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BE3F34DB-9759-CAE8-8CC1-AA45F78DDF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8581" y="3243712"/>
            <a:ext cx="6835053" cy="3545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629183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901CFD-6C2A-E944-7158-2BC262A019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40156" y="530591"/>
            <a:ext cx="8911687" cy="1280890"/>
          </a:xfrm>
        </p:spPr>
        <p:txBody>
          <a:bodyPr/>
          <a:lstStyle/>
          <a:p>
            <a:r>
              <a:rPr lang="en-US" dirty="0"/>
              <a:t>How to prevent </a:t>
            </a:r>
            <a:r>
              <a:rPr lang="en-US" dirty="0" err="1"/>
              <a:t>hyperjacking</a:t>
            </a:r>
            <a:r>
              <a:rPr lang="en-US" dirty="0"/>
              <a:t> attacks?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77E2C7C-4E85-E62C-C91C-3736627E82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85103" y="1624443"/>
            <a:ext cx="8915400" cy="3777622"/>
          </a:xfrm>
        </p:spPr>
        <p:txBody>
          <a:bodyPr>
            <a:normAutofit/>
          </a:bodyPr>
          <a:lstStyle/>
          <a:p>
            <a:r>
              <a:rPr lang="en-US" sz="2800" b="1" i="0" dirty="0">
                <a:solidFill>
                  <a:srgbClr val="000000"/>
                </a:solidFill>
                <a:effectLst/>
                <a:latin typeface="Gotham"/>
              </a:rPr>
              <a:t>Role-Based Access Controls </a:t>
            </a:r>
            <a:r>
              <a:rPr lang="en-US" sz="2800" i="0" dirty="0">
                <a:solidFill>
                  <a:srgbClr val="000000"/>
                </a:solidFill>
                <a:effectLst/>
                <a:latin typeface="Gotham"/>
              </a:rPr>
              <a:t>by l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Gotham"/>
              </a:rPr>
              <a:t>east-privilege model</a:t>
            </a:r>
          </a:p>
          <a:p>
            <a:r>
              <a:rPr lang="en-US" sz="2800" b="0" i="0" dirty="0">
                <a:solidFill>
                  <a:srgbClr val="000000"/>
                </a:solidFill>
                <a:effectLst/>
                <a:latin typeface="Gotham"/>
              </a:rPr>
              <a:t>a 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Gotham"/>
              </a:rPr>
              <a:t>strong password </a:t>
            </a:r>
            <a:r>
              <a:rPr lang="en-US" sz="2800" b="0" i="0" dirty="0">
                <a:solidFill>
                  <a:srgbClr val="000000"/>
                </a:solidFill>
                <a:effectLst/>
                <a:latin typeface="Gotham"/>
              </a:rPr>
              <a:t>policy</a:t>
            </a:r>
            <a:endParaRPr lang="en-US" sz="2800" dirty="0">
              <a:solidFill>
                <a:srgbClr val="000000"/>
              </a:solidFill>
              <a:latin typeface="Gotham"/>
            </a:endParaRPr>
          </a:p>
          <a:p>
            <a:r>
              <a:rPr lang="en-US" sz="2800" b="0" i="0" dirty="0">
                <a:solidFill>
                  <a:srgbClr val="000000"/>
                </a:solidFill>
                <a:effectLst/>
                <a:latin typeface="Gotham"/>
              </a:rPr>
              <a:t>the use of </a:t>
            </a:r>
            <a:r>
              <a:rPr lang="en-US" sz="2800" b="1" i="0" dirty="0">
                <a:solidFill>
                  <a:srgbClr val="000000"/>
                </a:solidFill>
                <a:effectLst/>
                <a:latin typeface="Gotham"/>
              </a:rPr>
              <a:t>multi-factor authentication</a:t>
            </a:r>
          </a:p>
          <a:p>
            <a:endParaRPr lang="en-US" sz="28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A9AF6D9-6566-2E26-0752-3D415F8773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0925" y="3257550"/>
            <a:ext cx="8601075" cy="3600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6159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416C43-6514-CC7E-BAAC-9DC708AF07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600" b="1" i="0" dirty="0">
                <a:solidFill>
                  <a:srgbClr val="000000"/>
                </a:solidFill>
                <a:effectLst/>
                <a:latin typeface="Gotham"/>
              </a:rPr>
              <a:t>Role-Based Access Controls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C50AE3-11A0-8C39-CC42-EF215E59F1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89210" y="1571414"/>
            <a:ext cx="8915400" cy="1170709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 another meaning: authentication, which controls the integrity of authorizations, so in this case any action done on any virtual machine will be putted in the log file and tagged with a specific username.</a:t>
            </a: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6DBD6BD3-937B-D1E2-FC71-4E0C86B77437}"/>
              </a:ext>
            </a:extLst>
          </p:cNvPr>
          <p:cNvSpPr txBox="1">
            <a:spLocks/>
          </p:cNvSpPr>
          <p:nvPr/>
        </p:nvSpPr>
        <p:spPr>
          <a:xfrm>
            <a:off x="2592924" y="3156028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600" b="0" i="0" dirty="0">
                <a:solidFill>
                  <a:srgbClr val="000000"/>
                </a:solidFill>
                <a:effectLst/>
                <a:latin typeface="Gotham"/>
              </a:rPr>
              <a:t>a </a:t>
            </a:r>
            <a:r>
              <a:rPr lang="en-US" sz="3600" b="1" i="0" dirty="0">
                <a:solidFill>
                  <a:srgbClr val="000000"/>
                </a:solidFill>
                <a:effectLst/>
                <a:latin typeface="Gotham"/>
              </a:rPr>
              <a:t>strong password </a:t>
            </a:r>
            <a:r>
              <a:rPr lang="en-US" sz="3600" b="0" i="0" dirty="0">
                <a:solidFill>
                  <a:srgbClr val="000000"/>
                </a:solidFill>
                <a:effectLst/>
                <a:latin typeface="Gotham"/>
              </a:rPr>
              <a:t>policy</a:t>
            </a:r>
            <a:endParaRPr lang="en-US" sz="3600" dirty="0">
              <a:solidFill>
                <a:srgbClr val="000000"/>
              </a:solidFill>
              <a:latin typeface="Gotham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E0E5FF4-8F71-6979-D819-A11DBAF775D3}"/>
              </a:ext>
            </a:extLst>
          </p:cNvPr>
          <p:cNvSpPr txBox="1">
            <a:spLocks/>
          </p:cNvSpPr>
          <p:nvPr/>
        </p:nvSpPr>
        <p:spPr>
          <a:xfrm>
            <a:off x="2589210" y="3957719"/>
            <a:ext cx="8915400" cy="8776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Simply force the VM users to put a strong password.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4CBE6C04-AC1A-0C68-FA83-DF290567970C}"/>
              </a:ext>
            </a:extLst>
          </p:cNvPr>
          <p:cNvSpPr txBox="1">
            <a:spLocks/>
          </p:cNvSpPr>
          <p:nvPr/>
        </p:nvSpPr>
        <p:spPr>
          <a:xfrm>
            <a:off x="2592923" y="4749956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US" sz="3600" b="1" i="0" dirty="0">
                <a:solidFill>
                  <a:srgbClr val="000000"/>
                </a:solidFill>
                <a:effectLst/>
                <a:latin typeface="Gotham"/>
              </a:rPr>
              <a:t>multi-factor authentication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A175C1C2-100B-0035-E5D1-C646033F6619}"/>
              </a:ext>
            </a:extLst>
          </p:cNvPr>
          <p:cNvSpPr txBox="1">
            <a:spLocks/>
          </p:cNvSpPr>
          <p:nvPr/>
        </p:nvSpPr>
        <p:spPr>
          <a:xfrm>
            <a:off x="2589210" y="5592040"/>
            <a:ext cx="8915400" cy="877611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Font typeface="Wingdings 3" charset="2"/>
              <a:buChar char="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Any important and secure actions (link login, change any critical configurations in </a:t>
            </a:r>
            <a:r>
              <a:rPr lang="en-US" dirty="0" err="1"/>
              <a:t>vm</a:t>
            </a:r>
            <a:r>
              <a:rPr lang="en-US" dirty="0"/>
              <a:t>) should be done after multi-factor authentication (link </a:t>
            </a:r>
            <a:r>
              <a:rPr lang="en-US" dirty="0" err="1"/>
              <a:t>sms</a:t>
            </a:r>
            <a:r>
              <a:rPr lang="en-US" dirty="0"/>
              <a:t> OTP, email OTP, …</a:t>
            </a:r>
            <a:r>
              <a:rPr lang="en-US" dirty="0" err="1"/>
              <a:t>etc</a:t>
            </a:r>
            <a:r>
              <a:rPr lang="en-US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53978738"/>
      </p:ext>
    </p:extLst>
  </p:cSld>
  <p:clrMapOvr>
    <a:masterClrMapping/>
  </p:clrMapOvr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1339</TotalTime>
  <Words>332</Words>
  <Application>Microsoft Office PowerPoint</Application>
  <PresentationFormat>Widescreen</PresentationFormat>
  <Paragraphs>32</Paragraphs>
  <Slides>6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Calibri</vt:lpstr>
      <vt:lpstr>Century Gothic</vt:lpstr>
      <vt:lpstr>Gotham</vt:lpstr>
      <vt:lpstr>IBM Plex Sans</vt:lpstr>
      <vt:lpstr>Wingdings 3</vt:lpstr>
      <vt:lpstr>YouTube Sans</vt:lpstr>
      <vt:lpstr>Wisp</vt:lpstr>
      <vt:lpstr>Hyperjacking attacks</vt:lpstr>
      <vt:lpstr>What is a hypervisor?</vt:lpstr>
      <vt:lpstr>Hypervisor examples </vt:lpstr>
      <vt:lpstr>What is hyperjacking attack?</vt:lpstr>
      <vt:lpstr>How to prevent hyperjacking attacks?</vt:lpstr>
      <vt:lpstr>Role-Based Access Controls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adnan sebai</dc:creator>
  <cp:lastModifiedBy>adnan sebai</cp:lastModifiedBy>
  <cp:revision>12</cp:revision>
  <dcterms:created xsi:type="dcterms:W3CDTF">2023-01-04T15:29:13Z</dcterms:created>
  <dcterms:modified xsi:type="dcterms:W3CDTF">2023-01-05T13:53:56Z</dcterms:modified>
</cp:coreProperties>
</file>